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Bebas Neue Bold" charset="1" panose="020B0606020202050201"/>
      <p:regular r:id="rId43"/>
    </p:embeddedFont>
    <p:embeddedFont>
      <p:font typeface="Open Sauce Light" charset="1" panose="000004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https://www.google.com/url?sa=i&amp;url=https%3A%2F%2Fsapeurs-pompiers35.fr%2Fconseils-prevention%2Fla-prevention-au-quotidien%2Faccidents-de-route%2F&amp;psig=AOvVaw0gE-5mC4ET2KuCLyPiUw3v&amp;ust=1707165246158000&amp;source=images&amp;cd=vfe&amp;opi=89978449&amp;ved=0CBIQjRxqFwoTCJjcr6LEkoQDFQAAAAAdAAAAABAE" TargetMode="External" Type="http://schemas.openxmlformats.org/officeDocument/2006/relationships/hyperlink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62" r="0" b="-1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2793" y="4354658"/>
            <a:ext cx="13482413" cy="187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28"/>
              </a:lnSpc>
              <a:spcBef>
                <a:spcPct val="0"/>
              </a:spcBef>
            </a:pPr>
            <a:r>
              <a:rPr lang="en-US" sz="1561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Véhicule Intelligent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02793" y="6438594"/>
            <a:ext cx="13482413" cy="57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Détection de feux rouges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27193" y="9538234"/>
            <a:ext cx="13482413" cy="57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Louis Marchal - Théo Vidal    07/02/2024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635178" cy="10287000"/>
          </a:xfrm>
          <a:custGeom>
            <a:avLst/>
            <a:gdLst/>
            <a:ahLst/>
            <a:cxnLst/>
            <a:rect r="r" b="b" t="t" l="l"/>
            <a:pathLst>
              <a:path h="10287000" w="5635178">
                <a:moveTo>
                  <a:pt x="0" y="0"/>
                </a:moveTo>
                <a:lnTo>
                  <a:pt x="5635178" y="0"/>
                </a:lnTo>
                <a:lnTo>
                  <a:pt x="56351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49" t="0" r="-1084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25759" y="4153853"/>
            <a:ext cx="10263508" cy="213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75"/>
              </a:lnSpc>
              <a:spcBef>
                <a:spcPct val="0"/>
              </a:spcBef>
            </a:pPr>
            <a:r>
              <a:rPr lang="en-US" sz="817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Conversion des espaces de couleurs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97883" y="4433877"/>
            <a:ext cx="10154986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1382" indent="-450691" lvl="1">
              <a:lnSpc>
                <a:spcPts val="4175"/>
              </a:lnSpc>
              <a:spcBef>
                <a:spcPct val="0"/>
              </a:spcBef>
              <a:buFont typeface="Arial"/>
              <a:buChar char="•"/>
            </a:pPr>
            <a:r>
              <a:rPr lang="en-US" sz="417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Transformation peu coÛteuse (opérations matricielles)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97883" y="5587672"/>
            <a:ext cx="9581046" cy="55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1382" indent="-450691" lvl="1">
              <a:lnSpc>
                <a:spcPts val="4175"/>
              </a:lnSpc>
              <a:spcBef>
                <a:spcPct val="0"/>
              </a:spcBef>
              <a:buFont typeface="Arial"/>
              <a:buChar char="•"/>
            </a:pPr>
            <a:r>
              <a:rPr lang="en-US" sz="417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permert de détecter plus facilement les feux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90625"/>
            <a:ext cx="13559827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96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Pourquoi faire un changement 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87975" y="9747250"/>
            <a:ext cx="2000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40382" y="2491740"/>
            <a:ext cx="6933212" cy="6176862"/>
          </a:xfrm>
          <a:custGeom>
            <a:avLst/>
            <a:gdLst/>
            <a:ahLst/>
            <a:cxnLst/>
            <a:rect r="r" b="b" t="t" l="l"/>
            <a:pathLst>
              <a:path h="6176862" w="6933212">
                <a:moveTo>
                  <a:pt x="0" y="0"/>
                </a:moveTo>
                <a:lnTo>
                  <a:pt x="6933212" y="0"/>
                </a:lnTo>
                <a:lnTo>
                  <a:pt x="6933212" y="6176862"/>
                </a:lnTo>
                <a:lnTo>
                  <a:pt x="0" y="6176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0625"/>
            <a:ext cx="15225867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96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QUel espace de couleur utilise-t-on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974508"/>
            <a:ext cx="5973663" cy="75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9"/>
              </a:lnSpc>
              <a:spcBef>
                <a:spcPct val="0"/>
              </a:spcBef>
            </a:pPr>
            <a:r>
              <a:rPr lang="en-US" sz="567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On utilise l’espace La*b*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4496430" y="4728379"/>
            <a:ext cx="1183430" cy="10821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6322207" y="4729163"/>
            <a:ext cx="1322503" cy="10813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3368576" y="6066329"/>
            <a:ext cx="1293912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La clarté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9860" y="6066329"/>
            <a:ext cx="4035909" cy="122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distance par rapport à la couleur grise de même clarté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88099" y="9747250"/>
            <a:ext cx="399901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11963" y="7823898"/>
            <a:ext cx="12855277" cy="1856677"/>
          </a:xfrm>
          <a:custGeom>
            <a:avLst/>
            <a:gdLst/>
            <a:ahLst/>
            <a:cxnLst/>
            <a:rect r="r" b="b" t="t" l="l"/>
            <a:pathLst>
              <a:path h="1856677" w="12855277">
                <a:moveTo>
                  <a:pt x="0" y="0"/>
                </a:moveTo>
                <a:lnTo>
                  <a:pt x="12855277" y="0"/>
                </a:lnTo>
                <a:lnTo>
                  <a:pt x="12855277" y="1856677"/>
                </a:lnTo>
                <a:lnTo>
                  <a:pt x="0" y="185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8446" y="2912114"/>
            <a:ext cx="7462312" cy="1679020"/>
          </a:xfrm>
          <a:custGeom>
            <a:avLst/>
            <a:gdLst/>
            <a:ahLst/>
            <a:cxnLst/>
            <a:rect r="r" b="b" t="t" l="l"/>
            <a:pathLst>
              <a:path h="1679020" w="7462312">
                <a:moveTo>
                  <a:pt x="0" y="0"/>
                </a:moveTo>
                <a:lnTo>
                  <a:pt x="7462312" y="0"/>
                </a:lnTo>
                <a:lnTo>
                  <a:pt x="7462312" y="1679020"/>
                </a:lnTo>
                <a:lnTo>
                  <a:pt x="0" y="1679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03222" y="5098421"/>
            <a:ext cx="8672760" cy="2218190"/>
          </a:xfrm>
          <a:custGeom>
            <a:avLst/>
            <a:gdLst/>
            <a:ahLst/>
            <a:cxnLst/>
            <a:rect r="r" b="b" t="t" l="l"/>
            <a:pathLst>
              <a:path h="2218190" w="8672760">
                <a:moveTo>
                  <a:pt x="0" y="0"/>
                </a:moveTo>
                <a:lnTo>
                  <a:pt x="8672759" y="0"/>
                </a:lnTo>
                <a:lnTo>
                  <a:pt x="8672759" y="2218190"/>
                </a:lnTo>
                <a:lnTo>
                  <a:pt x="0" y="221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073172" y="4700620"/>
            <a:ext cx="2816289" cy="795602"/>
          </a:xfrm>
          <a:custGeom>
            <a:avLst/>
            <a:gdLst/>
            <a:ahLst/>
            <a:cxnLst/>
            <a:rect r="r" b="b" t="t" l="l"/>
            <a:pathLst>
              <a:path h="795602" w="2816289">
                <a:moveTo>
                  <a:pt x="0" y="0"/>
                </a:moveTo>
                <a:lnTo>
                  <a:pt x="2816289" y="0"/>
                </a:lnTo>
                <a:lnTo>
                  <a:pt x="2816289" y="795602"/>
                </a:lnTo>
                <a:lnTo>
                  <a:pt x="0" y="795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6350" y="1784346"/>
            <a:ext cx="15735300" cy="11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Comment calcule-t-on la Transformation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88099" y="9747250"/>
            <a:ext cx="399901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9514" y="3515086"/>
            <a:ext cx="1932087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RGBLinear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9514" y="5970979"/>
            <a:ext cx="775990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XYZ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9514" y="8515699"/>
            <a:ext cx="832098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Lab :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1831257" y="7452355"/>
            <a:ext cx="2816289" cy="795602"/>
          </a:xfrm>
          <a:custGeom>
            <a:avLst/>
            <a:gdLst/>
            <a:ahLst/>
            <a:cxnLst/>
            <a:rect r="r" b="b" t="t" l="l"/>
            <a:pathLst>
              <a:path h="795602" w="2816289">
                <a:moveTo>
                  <a:pt x="0" y="0"/>
                </a:moveTo>
                <a:lnTo>
                  <a:pt x="2816289" y="0"/>
                </a:lnTo>
                <a:lnTo>
                  <a:pt x="2816289" y="795601"/>
                </a:lnTo>
                <a:lnTo>
                  <a:pt x="0" y="795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3110" y="3764253"/>
            <a:ext cx="12101779" cy="2758494"/>
          </a:xfrm>
          <a:custGeom>
            <a:avLst/>
            <a:gdLst/>
            <a:ahLst/>
            <a:cxnLst/>
            <a:rect r="r" b="b" t="t" l="l"/>
            <a:pathLst>
              <a:path h="2758494" w="12101779">
                <a:moveTo>
                  <a:pt x="0" y="0"/>
                </a:moveTo>
                <a:lnTo>
                  <a:pt x="12101780" y="0"/>
                </a:lnTo>
                <a:lnTo>
                  <a:pt x="12101780" y="2758494"/>
                </a:lnTo>
                <a:lnTo>
                  <a:pt x="0" y="2758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6350" y="1784346"/>
            <a:ext cx="15735300" cy="11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Comment calcule-t-on la Transformation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88099" y="9747250"/>
            <a:ext cx="399901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7744" y="4090025"/>
            <a:ext cx="12352512" cy="2106950"/>
          </a:xfrm>
          <a:custGeom>
            <a:avLst/>
            <a:gdLst/>
            <a:ahLst/>
            <a:cxnLst/>
            <a:rect r="r" b="b" t="t" l="l"/>
            <a:pathLst>
              <a:path h="2106950" w="12352512">
                <a:moveTo>
                  <a:pt x="0" y="0"/>
                </a:moveTo>
                <a:lnTo>
                  <a:pt x="12352512" y="0"/>
                </a:lnTo>
                <a:lnTo>
                  <a:pt x="12352512" y="2106950"/>
                </a:lnTo>
                <a:lnTo>
                  <a:pt x="0" y="210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1100"/>
            <a:ext cx="15735300" cy="11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Comment calcule-t-on la Transformation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88099" y="9747250"/>
            <a:ext cx="399901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7997" y="3457615"/>
            <a:ext cx="12619743" cy="3236429"/>
          </a:xfrm>
          <a:custGeom>
            <a:avLst/>
            <a:gdLst/>
            <a:ahLst/>
            <a:cxnLst/>
            <a:rect r="r" b="b" t="t" l="l"/>
            <a:pathLst>
              <a:path h="3236429" w="12619743">
                <a:moveTo>
                  <a:pt x="0" y="0"/>
                </a:moveTo>
                <a:lnTo>
                  <a:pt x="12619743" y="0"/>
                </a:lnTo>
                <a:lnTo>
                  <a:pt x="12619743" y="3236428"/>
                </a:lnTo>
                <a:lnTo>
                  <a:pt x="0" y="323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1100"/>
            <a:ext cx="15735300" cy="11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Comment calcule-t-on la Transformation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88099" y="9747250"/>
            <a:ext cx="399901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3374" y="2690248"/>
            <a:ext cx="10781252" cy="6568052"/>
          </a:xfrm>
          <a:custGeom>
            <a:avLst/>
            <a:gdLst/>
            <a:ahLst/>
            <a:cxnLst/>
            <a:rect r="r" b="b" t="t" l="l"/>
            <a:pathLst>
              <a:path h="6568052" w="10781252">
                <a:moveTo>
                  <a:pt x="0" y="0"/>
                </a:moveTo>
                <a:lnTo>
                  <a:pt x="10781252" y="0"/>
                </a:lnTo>
                <a:lnTo>
                  <a:pt x="10781252" y="6568052"/>
                </a:lnTo>
                <a:lnTo>
                  <a:pt x="0" y="656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1100"/>
            <a:ext cx="15735300" cy="11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Comment calcule-t-on la Transformation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88099" y="9747250"/>
            <a:ext cx="399901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85950" y="2769004"/>
            <a:ext cx="7873350" cy="5915318"/>
          </a:xfrm>
          <a:custGeom>
            <a:avLst/>
            <a:gdLst/>
            <a:ahLst/>
            <a:cxnLst/>
            <a:rect r="r" b="b" t="t" l="l"/>
            <a:pathLst>
              <a:path h="5915318" w="7873350">
                <a:moveTo>
                  <a:pt x="0" y="0"/>
                </a:moveTo>
                <a:lnTo>
                  <a:pt x="7873350" y="0"/>
                </a:lnTo>
                <a:lnTo>
                  <a:pt x="7873350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1100"/>
            <a:ext cx="15735300" cy="11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QUE VOIS L’ORDINATEUR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44895" y="9747250"/>
            <a:ext cx="84310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2769004"/>
            <a:ext cx="7839331" cy="5915318"/>
          </a:xfrm>
          <a:custGeom>
            <a:avLst/>
            <a:gdLst/>
            <a:ahLst/>
            <a:cxnLst/>
            <a:rect r="r" b="b" t="t" l="l"/>
            <a:pathLst>
              <a:path h="5915318" w="7839331">
                <a:moveTo>
                  <a:pt x="0" y="0"/>
                </a:moveTo>
                <a:lnTo>
                  <a:pt x="7839331" y="0"/>
                </a:lnTo>
                <a:lnTo>
                  <a:pt x="7839331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52822" y="0"/>
            <a:ext cx="5635178" cy="10287000"/>
          </a:xfrm>
          <a:custGeom>
            <a:avLst/>
            <a:gdLst/>
            <a:ahLst/>
            <a:cxnLst/>
            <a:rect r="r" b="b" t="t" l="l"/>
            <a:pathLst>
              <a:path h="10287000" w="5635178">
                <a:moveTo>
                  <a:pt x="0" y="0"/>
                </a:moveTo>
                <a:lnTo>
                  <a:pt x="5635178" y="0"/>
                </a:lnTo>
                <a:lnTo>
                  <a:pt x="56351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49" t="0" r="-1084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1228" y="4672965"/>
            <a:ext cx="10263508" cy="109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75"/>
              </a:lnSpc>
              <a:spcBef>
                <a:spcPct val="0"/>
              </a:spcBef>
            </a:pPr>
            <a:r>
              <a:rPr lang="en-US" sz="817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DÉtection de Maxima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78160" y="9747250"/>
            <a:ext cx="609840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google.com/url?sa=i&amp;url=https%3A%2F%2Fsapeurs-pompiers35.fr%2Fconseils-prevention%2Fla-prevention-au-quotidien%2Faccidents-de-route%2F&amp;psig=AOvVaw0gE-5mC4ET2KuCLyPiUw3v&amp;ust=1707165246158000&amp;source=images&amp;cd=vfe&amp;opi=89978449&amp;ved=0CBIQjRxqFwoTCJjcr6LEkoQDFQAAAAAdAAAAABAE"/>
          </p:cNvPr>
          <p:cNvSpPr/>
          <p:nvPr/>
        </p:nvSpPr>
        <p:spPr>
          <a:xfrm flipH="false" flipV="false" rot="0">
            <a:off x="7618478" y="0"/>
            <a:ext cx="11126722" cy="10287000"/>
          </a:xfrm>
          <a:custGeom>
            <a:avLst/>
            <a:gdLst/>
            <a:ahLst/>
            <a:cxnLst/>
            <a:rect r="r" b="b" t="t" l="l"/>
            <a:pathLst>
              <a:path h="10287000" w="11126722">
                <a:moveTo>
                  <a:pt x="0" y="0"/>
                </a:moveTo>
                <a:lnTo>
                  <a:pt x="11126722" y="0"/>
                </a:lnTo>
                <a:lnTo>
                  <a:pt x="111267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39" t="0" r="-193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18478" y="0"/>
            <a:ext cx="15420678" cy="10287000"/>
          </a:xfrm>
          <a:custGeom>
            <a:avLst/>
            <a:gdLst/>
            <a:ahLst/>
            <a:cxnLst/>
            <a:rect r="r" b="b" t="t" l="l"/>
            <a:pathLst>
              <a:path h="10287000" w="15420678">
                <a:moveTo>
                  <a:pt x="0" y="0"/>
                </a:moveTo>
                <a:lnTo>
                  <a:pt x="15420678" y="0"/>
                </a:lnTo>
                <a:lnTo>
                  <a:pt x="154206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43000"/>
            <a:ext cx="5334000" cy="160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2"/>
              </a:lnSpc>
              <a:spcBef>
                <a:spcPct val="0"/>
              </a:spcBef>
            </a:pPr>
            <a:r>
              <a:rPr lang="en-US" sz="6172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Sécurité Routière, Un Enjeu prioritaire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2211" y="3347705"/>
            <a:ext cx="6906897" cy="352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3002" indent="-361501" lvl="1">
              <a:lnSpc>
                <a:spcPts val="4688"/>
              </a:lnSpc>
              <a:buFont typeface="Arial"/>
              <a:buChar char="•"/>
            </a:pPr>
            <a:r>
              <a:rPr lang="en-US" sz="3348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4,5 franchissements par heure [1]</a:t>
            </a:r>
          </a:p>
          <a:p>
            <a:pPr algn="l" marL="723002" indent="-361501" lvl="1">
              <a:lnSpc>
                <a:spcPts val="4688"/>
              </a:lnSpc>
              <a:buFont typeface="Arial"/>
              <a:buChar char="•"/>
            </a:pPr>
            <a:r>
              <a:rPr lang="en-US" sz="3348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10% des accidents corporels [2]</a:t>
            </a:r>
          </a:p>
          <a:p>
            <a:pPr algn="l" marL="723002" indent="-361501" lvl="1">
              <a:lnSpc>
                <a:spcPts val="4688"/>
              </a:lnSpc>
              <a:spcBef>
                <a:spcPct val="0"/>
              </a:spcBef>
              <a:buFont typeface="Arial"/>
              <a:buChar char="•"/>
            </a:pPr>
            <a:r>
              <a:rPr lang="en-US" sz="3348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14% des tués piétons en milieu urbain [2]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87975" y="9747250"/>
            <a:ext cx="2000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97883" y="4433877"/>
            <a:ext cx="9445551" cy="55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1382" indent="-450691" lvl="1">
              <a:lnSpc>
                <a:spcPts val="4175"/>
              </a:lnSpc>
              <a:spcBef>
                <a:spcPct val="0"/>
              </a:spcBef>
              <a:buFont typeface="Arial"/>
              <a:buChar char="•"/>
            </a:pPr>
            <a:r>
              <a:rPr lang="en-US" sz="417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Pouvoir Calculer un nombre N DE maxima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97883" y="5375603"/>
            <a:ext cx="13472914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1382" indent="-450691" lvl="1">
              <a:lnSpc>
                <a:spcPts val="4175"/>
              </a:lnSpc>
              <a:spcBef>
                <a:spcPct val="0"/>
              </a:spcBef>
              <a:buFont typeface="Arial"/>
              <a:buChar char="•"/>
            </a:pPr>
            <a:r>
              <a:rPr lang="en-US" sz="417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Pouvoir spécifier dans quelLEs régions on souhaite trouver les maxima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81100"/>
            <a:ext cx="15735300" cy="219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QUELS fonctionnalités veut-on pour détecter les maxima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78160" y="9747250"/>
            <a:ext cx="609840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1100"/>
            <a:ext cx="15735300" cy="11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Comment calcule-t-on les MAXIMA 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945948" y="2448502"/>
            <a:ext cx="10396105" cy="7232073"/>
          </a:xfrm>
          <a:custGeom>
            <a:avLst/>
            <a:gdLst/>
            <a:ahLst/>
            <a:cxnLst/>
            <a:rect r="r" b="b" t="t" l="l"/>
            <a:pathLst>
              <a:path h="7232073" w="10396105">
                <a:moveTo>
                  <a:pt x="0" y="0"/>
                </a:moveTo>
                <a:lnTo>
                  <a:pt x="10396104" y="0"/>
                </a:lnTo>
                <a:lnTo>
                  <a:pt x="10396104" y="7232073"/>
                </a:lnTo>
                <a:lnTo>
                  <a:pt x="0" y="7232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31507" y="9747250"/>
            <a:ext cx="656493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635178" cy="10287000"/>
          </a:xfrm>
          <a:custGeom>
            <a:avLst/>
            <a:gdLst/>
            <a:ahLst/>
            <a:cxnLst/>
            <a:rect r="r" b="b" t="t" l="l"/>
            <a:pathLst>
              <a:path h="10287000" w="5635178">
                <a:moveTo>
                  <a:pt x="0" y="0"/>
                </a:moveTo>
                <a:lnTo>
                  <a:pt x="5635178" y="0"/>
                </a:lnTo>
                <a:lnTo>
                  <a:pt x="56351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49" t="0" r="-1084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25759" y="4672965"/>
            <a:ext cx="10263508" cy="109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75"/>
              </a:lnSpc>
              <a:spcBef>
                <a:spcPct val="0"/>
              </a:spcBef>
            </a:pPr>
            <a:r>
              <a:rPr lang="en-US" sz="817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Filtrage des solutions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61527" y="9747250"/>
            <a:ext cx="726473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4618" y="4191953"/>
            <a:ext cx="13387734" cy="134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17278" indent="-558639" lvl="1">
              <a:lnSpc>
                <a:spcPts val="5174"/>
              </a:lnSpc>
              <a:buAutoNum type="arabicPeriod" startAt="1"/>
            </a:pPr>
            <a:r>
              <a:rPr lang="en-US" sz="517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FIltrer par une valeur SEUIL </a:t>
            </a:r>
          </a:p>
          <a:p>
            <a:pPr algn="l" marL="1117278" indent="-558639" lvl="1">
              <a:lnSpc>
                <a:spcPts val="5174"/>
              </a:lnSpc>
              <a:buAutoNum type="arabicPeriod" startAt="1"/>
            </a:pPr>
            <a:r>
              <a:rPr lang="en-US" sz="517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Filtrer par détection de forme circulaire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181100"/>
            <a:ext cx="15735300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Quels stratégies pour filtrer les maxima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84854" y="9747250"/>
            <a:ext cx="703146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8988" y="4067976"/>
            <a:ext cx="13851356" cy="2050201"/>
          </a:xfrm>
          <a:custGeom>
            <a:avLst/>
            <a:gdLst/>
            <a:ahLst/>
            <a:cxnLst/>
            <a:rect r="r" b="b" t="t" l="l"/>
            <a:pathLst>
              <a:path h="2050201" w="13851356">
                <a:moveTo>
                  <a:pt x="0" y="0"/>
                </a:moveTo>
                <a:lnTo>
                  <a:pt x="13851356" y="0"/>
                </a:lnTo>
                <a:lnTo>
                  <a:pt x="13851356" y="2050201"/>
                </a:lnTo>
                <a:lnTo>
                  <a:pt x="0" y="2050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1100"/>
            <a:ext cx="15735300" cy="11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Comment filtre-t-on par VALEUR SEUIL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14874" y="9747250"/>
            <a:ext cx="773126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48354" y="4879004"/>
            <a:ext cx="3086100" cy="1895869"/>
            <a:chOff x="0" y="0"/>
            <a:chExt cx="812800" cy="499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99323"/>
            </a:xfrm>
            <a:custGeom>
              <a:avLst/>
              <a:gdLst/>
              <a:ahLst/>
              <a:cxnLst/>
              <a:rect r="r" b="b" t="t" l="l"/>
              <a:pathLst>
                <a:path h="499323" w="812800">
                  <a:moveTo>
                    <a:pt x="812800" y="24966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96123"/>
                  </a:lnTo>
                  <a:lnTo>
                    <a:pt x="406400" y="296123"/>
                  </a:lnTo>
                  <a:lnTo>
                    <a:pt x="406400" y="499323"/>
                  </a:lnTo>
                  <a:lnTo>
                    <a:pt x="812800" y="249662"/>
                  </a:lnTo>
                  <a:close/>
                </a:path>
              </a:pathLst>
            </a:custGeom>
            <a:solidFill>
              <a:srgbClr val="0F00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5575"/>
              <a:ext cx="711200" cy="14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7429" y="3242899"/>
            <a:ext cx="6849045" cy="5168079"/>
          </a:xfrm>
          <a:custGeom>
            <a:avLst/>
            <a:gdLst/>
            <a:ahLst/>
            <a:cxnLst/>
            <a:rect r="r" b="b" t="t" l="l"/>
            <a:pathLst>
              <a:path h="5168079" w="6849045">
                <a:moveTo>
                  <a:pt x="0" y="0"/>
                </a:moveTo>
                <a:lnTo>
                  <a:pt x="6849045" y="0"/>
                </a:lnTo>
                <a:lnTo>
                  <a:pt x="6849045" y="5168079"/>
                </a:lnTo>
                <a:lnTo>
                  <a:pt x="0" y="5168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29729" y="3242899"/>
            <a:ext cx="6550842" cy="5168079"/>
          </a:xfrm>
          <a:custGeom>
            <a:avLst/>
            <a:gdLst/>
            <a:ahLst/>
            <a:cxnLst/>
            <a:rect r="r" b="b" t="t" l="l"/>
            <a:pathLst>
              <a:path h="5168079" w="6550842">
                <a:moveTo>
                  <a:pt x="0" y="0"/>
                </a:moveTo>
                <a:lnTo>
                  <a:pt x="6550842" y="0"/>
                </a:lnTo>
                <a:lnTo>
                  <a:pt x="6550842" y="5168079"/>
                </a:lnTo>
                <a:lnTo>
                  <a:pt x="0" y="5168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81100"/>
            <a:ext cx="13535620" cy="11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ApPliquons lE FILTRE PAR VALEUR SEUIL 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80571" y="9747250"/>
            <a:ext cx="60742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48354" y="4879004"/>
            <a:ext cx="3086100" cy="1895869"/>
            <a:chOff x="0" y="0"/>
            <a:chExt cx="812800" cy="499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99323"/>
            </a:xfrm>
            <a:custGeom>
              <a:avLst/>
              <a:gdLst/>
              <a:ahLst/>
              <a:cxnLst/>
              <a:rect r="r" b="b" t="t" l="l"/>
              <a:pathLst>
                <a:path h="499323" w="812800">
                  <a:moveTo>
                    <a:pt x="812800" y="24966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96123"/>
                  </a:lnTo>
                  <a:lnTo>
                    <a:pt x="406400" y="296123"/>
                  </a:lnTo>
                  <a:lnTo>
                    <a:pt x="406400" y="499323"/>
                  </a:lnTo>
                  <a:lnTo>
                    <a:pt x="812800" y="249662"/>
                  </a:lnTo>
                  <a:close/>
                </a:path>
              </a:pathLst>
            </a:custGeom>
            <a:solidFill>
              <a:srgbClr val="0F00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5575"/>
              <a:ext cx="711200" cy="14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45949" y="3242899"/>
            <a:ext cx="6533558" cy="5168079"/>
          </a:xfrm>
          <a:custGeom>
            <a:avLst/>
            <a:gdLst/>
            <a:ahLst/>
            <a:cxnLst/>
            <a:rect r="r" b="b" t="t" l="l"/>
            <a:pathLst>
              <a:path h="5168079" w="6533558">
                <a:moveTo>
                  <a:pt x="0" y="0"/>
                </a:moveTo>
                <a:lnTo>
                  <a:pt x="6533558" y="0"/>
                </a:lnTo>
                <a:lnTo>
                  <a:pt x="6533558" y="5168079"/>
                </a:lnTo>
                <a:lnTo>
                  <a:pt x="0" y="5168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7771" y="3242899"/>
            <a:ext cx="6546233" cy="5168079"/>
          </a:xfrm>
          <a:custGeom>
            <a:avLst/>
            <a:gdLst/>
            <a:ahLst/>
            <a:cxnLst/>
            <a:rect r="r" b="b" t="t" l="l"/>
            <a:pathLst>
              <a:path h="5168079" w="6546233">
                <a:moveTo>
                  <a:pt x="0" y="0"/>
                </a:moveTo>
                <a:lnTo>
                  <a:pt x="6546233" y="0"/>
                </a:lnTo>
                <a:lnTo>
                  <a:pt x="6546233" y="5168079"/>
                </a:lnTo>
                <a:lnTo>
                  <a:pt x="0" y="5168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81100"/>
            <a:ext cx="13535620" cy="11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ApPliquons lE FILTRE PAR VALEUR SEUIL 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78279" y="9747250"/>
            <a:ext cx="402357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24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18825"/>
            <a:ext cx="16230600" cy="6139475"/>
          </a:xfrm>
          <a:custGeom>
            <a:avLst/>
            <a:gdLst/>
            <a:ahLst/>
            <a:cxnLst/>
            <a:rect r="r" b="b" t="t" l="l"/>
            <a:pathLst>
              <a:path h="6139475" w="16230600">
                <a:moveTo>
                  <a:pt x="0" y="0"/>
                </a:moveTo>
                <a:lnTo>
                  <a:pt x="16230600" y="0"/>
                </a:lnTo>
                <a:lnTo>
                  <a:pt x="16230600" y="6139475"/>
                </a:lnTo>
                <a:lnTo>
                  <a:pt x="0" y="6139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71575"/>
            <a:ext cx="15735300" cy="109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0"/>
              </a:lnSpc>
              <a:spcBef>
                <a:spcPct val="0"/>
              </a:spcBef>
            </a:pPr>
            <a:r>
              <a:rPr lang="en-US" sz="81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Comment filtre-t-on par détection de forme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54834" y="9802106"/>
            <a:ext cx="633166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39350"/>
            <a:ext cx="15735300" cy="60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0"/>
              </a:lnSpc>
              <a:spcBef>
                <a:spcPct val="0"/>
              </a:spcBef>
            </a:pPr>
            <a:r>
              <a:rPr lang="en-US" sz="45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edge detection + Circular hough transform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69004"/>
            <a:ext cx="7839331" cy="5915318"/>
          </a:xfrm>
          <a:custGeom>
            <a:avLst/>
            <a:gdLst/>
            <a:ahLst/>
            <a:cxnLst/>
            <a:rect r="r" b="b" t="t" l="l"/>
            <a:pathLst>
              <a:path h="5915318" w="7839331">
                <a:moveTo>
                  <a:pt x="0" y="0"/>
                </a:moveTo>
                <a:lnTo>
                  <a:pt x="7839331" y="0"/>
                </a:lnTo>
                <a:lnTo>
                  <a:pt x="7839331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71805" y="2769004"/>
            <a:ext cx="7487495" cy="5915318"/>
          </a:xfrm>
          <a:custGeom>
            <a:avLst/>
            <a:gdLst/>
            <a:ahLst/>
            <a:cxnLst/>
            <a:rect r="r" b="b" t="t" l="l"/>
            <a:pathLst>
              <a:path h="5915318" w="7487495">
                <a:moveTo>
                  <a:pt x="0" y="0"/>
                </a:moveTo>
                <a:lnTo>
                  <a:pt x="7487495" y="0"/>
                </a:lnTo>
                <a:lnTo>
                  <a:pt x="7487495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81100"/>
            <a:ext cx="9973647" cy="112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4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QUE VOIS L’ORDINATEUR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54834" y="9747250"/>
            <a:ext cx="633166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26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507354">
            <a:off x="9670627" y="6731145"/>
            <a:ext cx="3498421" cy="988304"/>
          </a:xfrm>
          <a:custGeom>
            <a:avLst/>
            <a:gdLst/>
            <a:ahLst/>
            <a:cxnLst/>
            <a:rect r="r" b="b" t="t" l="l"/>
            <a:pathLst>
              <a:path h="988304" w="3498421">
                <a:moveTo>
                  <a:pt x="0" y="0"/>
                </a:moveTo>
                <a:lnTo>
                  <a:pt x="3498421" y="0"/>
                </a:lnTo>
                <a:lnTo>
                  <a:pt x="3498421" y="988304"/>
                </a:lnTo>
                <a:lnTo>
                  <a:pt x="0" y="9883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04394" y="8964915"/>
            <a:ext cx="7388743" cy="7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00"/>
              </a:lnSpc>
              <a:spcBef>
                <a:spcPct val="0"/>
              </a:spcBef>
            </a:pPr>
            <a:r>
              <a:rPr lang="en-US" sz="5300">
                <a:solidFill>
                  <a:srgbClr val="F21F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cercle de rayon trop important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93107" y="4925657"/>
            <a:ext cx="3086100" cy="1895869"/>
            <a:chOff x="0" y="0"/>
            <a:chExt cx="812800" cy="499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99323"/>
            </a:xfrm>
            <a:custGeom>
              <a:avLst/>
              <a:gdLst/>
              <a:ahLst/>
              <a:cxnLst/>
              <a:rect r="r" b="b" t="t" l="l"/>
              <a:pathLst>
                <a:path h="499323" w="812800">
                  <a:moveTo>
                    <a:pt x="812800" y="24966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96123"/>
                  </a:lnTo>
                  <a:lnTo>
                    <a:pt x="406400" y="296123"/>
                  </a:lnTo>
                  <a:lnTo>
                    <a:pt x="406400" y="499323"/>
                  </a:lnTo>
                  <a:lnTo>
                    <a:pt x="812800" y="249662"/>
                  </a:lnTo>
                  <a:close/>
                </a:path>
              </a:pathLst>
            </a:custGeom>
            <a:solidFill>
              <a:srgbClr val="0F00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5575"/>
              <a:ext cx="711200" cy="14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6357" y="3261441"/>
            <a:ext cx="6971801" cy="5224300"/>
          </a:xfrm>
          <a:custGeom>
            <a:avLst/>
            <a:gdLst/>
            <a:ahLst/>
            <a:cxnLst/>
            <a:rect r="r" b="b" t="t" l="l"/>
            <a:pathLst>
              <a:path h="5224300" w="6971801">
                <a:moveTo>
                  <a:pt x="0" y="0"/>
                </a:moveTo>
                <a:lnTo>
                  <a:pt x="6971801" y="0"/>
                </a:lnTo>
                <a:lnTo>
                  <a:pt x="6971801" y="5224301"/>
                </a:lnTo>
                <a:lnTo>
                  <a:pt x="0" y="5224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74482" y="3261441"/>
            <a:ext cx="6587161" cy="5224300"/>
          </a:xfrm>
          <a:custGeom>
            <a:avLst/>
            <a:gdLst/>
            <a:ahLst/>
            <a:cxnLst/>
            <a:rect r="r" b="b" t="t" l="l"/>
            <a:pathLst>
              <a:path h="5224300" w="6587161">
                <a:moveTo>
                  <a:pt x="0" y="0"/>
                </a:moveTo>
                <a:lnTo>
                  <a:pt x="6587161" y="0"/>
                </a:lnTo>
                <a:lnTo>
                  <a:pt x="6587161" y="5224301"/>
                </a:lnTo>
                <a:lnTo>
                  <a:pt x="0" y="5224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62050"/>
            <a:ext cx="14572283" cy="106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  <a:spcBef>
                <a:spcPct val="0"/>
              </a:spcBef>
            </a:pPr>
            <a:r>
              <a:rPr lang="en-US" sz="79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ApPliquons lE FILTRE DE détection de forme 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84854" y="9747250"/>
            <a:ext cx="703146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6350" y="1092835"/>
            <a:ext cx="15735300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LA détection dans le Véhicule,</a:t>
            </a:r>
          </a:p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96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Une solution envisageable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50623" y="6559067"/>
            <a:ext cx="4636042" cy="177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2525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Un vrai négatif est un danger,</a:t>
            </a:r>
          </a:p>
          <a:p>
            <a:pPr algn="ctr" marL="0" indent="0" lvl="0">
              <a:lnSpc>
                <a:spcPts val="3534"/>
              </a:lnSpc>
              <a:spcBef>
                <a:spcPct val="0"/>
              </a:spcBef>
            </a:pPr>
            <a:r>
              <a:rPr lang="en-US" sz="2525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Un faux positif est extrêment dangereux si cela entreine une réaction du véhicule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01335" y="6559067"/>
            <a:ext cx="4636042" cy="177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4"/>
              </a:lnSpc>
              <a:spcBef>
                <a:spcPct val="0"/>
              </a:spcBef>
            </a:pPr>
            <a:r>
              <a:rPr lang="en-US" sz="2525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Pour pouvoir agir en un temps raisonnable, il faut être capable de mesurer le feux le plus rapidement possible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50623" y="5447573"/>
            <a:ext cx="4636042" cy="55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5"/>
              </a:lnSpc>
              <a:spcBef>
                <a:spcPct val="0"/>
              </a:spcBef>
            </a:pPr>
            <a:r>
              <a:rPr lang="en-US" sz="417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Fiabilité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01335" y="5447573"/>
            <a:ext cx="4636042" cy="55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5"/>
              </a:lnSpc>
              <a:spcBef>
                <a:spcPct val="0"/>
              </a:spcBef>
            </a:pPr>
            <a:r>
              <a:rPr lang="en-US" sz="417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Mesure En temps réel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87975" y="9747250"/>
            <a:ext cx="2000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03426" y="4879004"/>
            <a:ext cx="3086100" cy="1895869"/>
            <a:chOff x="0" y="0"/>
            <a:chExt cx="812800" cy="499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99323"/>
            </a:xfrm>
            <a:custGeom>
              <a:avLst/>
              <a:gdLst/>
              <a:ahLst/>
              <a:cxnLst/>
              <a:rect r="r" b="b" t="t" l="l"/>
              <a:pathLst>
                <a:path h="499323" w="812800">
                  <a:moveTo>
                    <a:pt x="812800" y="24966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96123"/>
                  </a:lnTo>
                  <a:lnTo>
                    <a:pt x="406400" y="296123"/>
                  </a:lnTo>
                  <a:lnTo>
                    <a:pt x="406400" y="499323"/>
                  </a:lnTo>
                  <a:lnTo>
                    <a:pt x="812800" y="249662"/>
                  </a:lnTo>
                  <a:close/>
                </a:path>
              </a:pathLst>
            </a:custGeom>
            <a:solidFill>
              <a:srgbClr val="0F00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5575"/>
              <a:ext cx="711200" cy="14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1159" y="3242899"/>
            <a:ext cx="6546233" cy="5168079"/>
          </a:xfrm>
          <a:custGeom>
            <a:avLst/>
            <a:gdLst/>
            <a:ahLst/>
            <a:cxnLst/>
            <a:rect r="r" b="b" t="t" l="l"/>
            <a:pathLst>
              <a:path h="5168079" w="6546233">
                <a:moveTo>
                  <a:pt x="0" y="0"/>
                </a:moveTo>
                <a:lnTo>
                  <a:pt x="6546233" y="0"/>
                </a:lnTo>
                <a:lnTo>
                  <a:pt x="6546233" y="5168079"/>
                </a:lnTo>
                <a:lnTo>
                  <a:pt x="0" y="5168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46726" y="3242899"/>
            <a:ext cx="6927039" cy="5168079"/>
          </a:xfrm>
          <a:custGeom>
            <a:avLst/>
            <a:gdLst/>
            <a:ahLst/>
            <a:cxnLst/>
            <a:rect r="r" b="b" t="t" l="l"/>
            <a:pathLst>
              <a:path h="5168079" w="6927039">
                <a:moveTo>
                  <a:pt x="0" y="0"/>
                </a:moveTo>
                <a:lnTo>
                  <a:pt x="6927038" y="0"/>
                </a:lnTo>
                <a:lnTo>
                  <a:pt x="6927038" y="5168079"/>
                </a:lnTo>
                <a:lnTo>
                  <a:pt x="0" y="5168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62050"/>
            <a:ext cx="14572283" cy="106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  <a:spcBef>
                <a:spcPct val="0"/>
              </a:spcBef>
            </a:pPr>
            <a:r>
              <a:rPr lang="en-US" sz="79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ApPliquons lE FILTRE DE détection de forme 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08180" y="9747250"/>
            <a:ext cx="679820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28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3594" y="1162050"/>
            <a:ext cx="15185693" cy="106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0"/>
              </a:lnSpc>
              <a:spcBef>
                <a:spcPct val="0"/>
              </a:spcBef>
            </a:pPr>
            <a:r>
              <a:rPr lang="en-US" sz="79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COMPARAISON DES PERFORMANCES DES FILTRES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08180" y="9747250"/>
            <a:ext cx="679820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70719" y="3072029"/>
            <a:ext cx="11943038" cy="58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AUCUN                  SEUIL                  FORMES              SEUIL + FORMES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0034" y="4494569"/>
            <a:ext cx="3110323" cy="275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TEMPS MOYEN</a:t>
            </a:r>
          </a:p>
          <a:p>
            <a:pPr algn="r">
              <a:lnSpc>
                <a:spcPts val="4314"/>
              </a:lnSpc>
            </a:pPr>
          </a:p>
          <a:p>
            <a:pPr algn="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TEMPS MAXIMAL</a:t>
            </a:r>
          </a:p>
          <a:p>
            <a:pPr algn="r">
              <a:lnSpc>
                <a:spcPts val="4314"/>
              </a:lnSpc>
            </a:pPr>
          </a:p>
          <a:p>
            <a:pPr algn="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TEMPS MINIMAL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75673" y="4494569"/>
            <a:ext cx="1271895" cy="275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0,17 s</a:t>
            </a:r>
          </a:p>
          <a:p>
            <a:pPr algn="ctr">
              <a:lnSpc>
                <a:spcPts val="4314"/>
              </a:lnSpc>
            </a:pPr>
          </a:p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0,47 s</a:t>
            </a:r>
          </a:p>
          <a:p>
            <a:pPr algn="ctr">
              <a:lnSpc>
                <a:spcPts val="4314"/>
              </a:lnSpc>
            </a:pPr>
          </a:p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0,15 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01006" y="4494569"/>
            <a:ext cx="1387181" cy="275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0,09 s</a:t>
            </a:r>
          </a:p>
          <a:p>
            <a:pPr algn="ctr">
              <a:lnSpc>
                <a:spcPts val="4314"/>
              </a:lnSpc>
            </a:pPr>
          </a:p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0,15 s</a:t>
            </a:r>
          </a:p>
          <a:p>
            <a:pPr algn="ctr">
              <a:lnSpc>
                <a:spcPts val="4314"/>
              </a:lnSpc>
            </a:pPr>
          </a:p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0,08 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15451" y="8132541"/>
            <a:ext cx="11943038" cy="112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TEMPS DE réaction MOYEN d’un humain (acquisition de l’information + action) = 1 seconde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94018" y="4487040"/>
            <a:ext cx="1212882" cy="275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0,09 s</a:t>
            </a:r>
          </a:p>
          <a:p>
            <a:pPr algn="ctr">
              <a:lnSpc>
                <a:spcPts val="4314"/>
              </a:lnSpc>
            </a:pPr>
          </a:p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0,15 s</a:t>
            </a:r>
          </a:p>
          <a:p>
            <a:pPr algn="ctr">
              <a:lnSpc>
                <a:spcPts val="4314"/>
              </a:lnSpc>
            </a:pPr>
          </a:p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0,08 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58489" y="4487040"/>
            <a:ext cx="1468840" cy="275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0,17 s</a:t>
            </a:r>
          </a:p>
          <a:p>
            <a:pPr algn="ctr">
              <a:lnSpc>
                <a:spcPts val="4314"/>
              </a:lnSpc>
            </a:pPr>
          </a:p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0,44 s</a:t>
            </a:r>
          </a:p>
          <a:p>
            <a:pPr algn="ctr">
              <a:lnSpc>
                <a:spcPts val="4314"/>
              </a:lnSpc>
            </a:pPr>
          </a:p>
          <a:p>
            <a:pPr algn="ctr">
              <a:lnSpc>
                <a:spcPts val="4314"/>
              </a:lnSpc>
            </a:pPr>
            <a:r>
              <a:rPr lang="en-US" sz="431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0,15 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5225774" y="3005354"/>
            <a:ext cx="0" cy="42392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7763420" y="3005354"/>
            <a:ext cx="0" cy="42392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437498" y="3005354"/>
            <a:ext cx="0" cy="42392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3108560" y="3005354"/>
            <a:ext cx="0" cy="42392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52822" y="0"/>
            <a:ext cx="5635178" cy="10287000"/>
          </a:xfrm>
          <a:custGeom>
            <a:avLst/>
            <a:gdLst/>
            <a:ahLst/>
            <a:cxnLst/>
            <a:rect r="r" b="b" t="t" l="l"/>
            <a:pathLst>
              <a:path h="10287000" w="5635178">
                <a:moveTo>
                  <a:pt x="0" y="0"/>
                </a:moveTo>
                <a:lnTo>
                  <a:pt x="5635178" y="0"/>
                </a:lnTo>
                <a:lnTo>
                  <a:pt x="56351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49" t="0" r="-1084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1228" y="4672965"/>
            <a:ext cx="10263508" cy="109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75"/>
              </a:lnSpc>
              <a:spcBef>
                <a:spcPct val="0"/>
              </a:spcBef>
            </a:pPr>
            <a:r>
              <a:rPr lang="en-US" sz="817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Optimisation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38201" y="9747250"/>
            <a:ext cx="74979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30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4074" y="3195955"/>
            <a:ext cx="12244734" cy="509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6151" indent="-483076" lvl="1">
              <a:lnSpc>
                <a:spcPts val="4474"/>
              </a:lnSpc>
              <a:buFont typeface="Arial"/>
              <a:buChar char="•"/>
            </a:pPr>
            <a:r>
              <a:rPr lang="en-US" sz="447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inutilité de calculer les maxima pour chaque image (traitement assez lourd) </a:t>
            </a:r>
          </a:p>
          <a:p>
            <a:pPr algn="l" marL="966151" indent="-483076" lvl="1">
              <a:lnSpc>
                <a:spcPts val="4474"/>
              </a:lnSpc>
              <a:buFont typeface="Arial"/>
              <a:buChar char="•"/>
            </a:pPr>
            <a:r>
              <a:rPr lang="en-US" sz="447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Optimisation du code (pas de boucles hormis pour l’affichage des résultats)</a:t>
            </a:r>
          </a:p>
          <a:p>
            <a:pPr algn="l" marL="966151" indent="-483076" lvl="1">
              <a:lnSpc>
                <a:spcPts val="4474"/>
              </a:lnSpc>
              <a:buFont typeface="Arial"/>
              <a:buChar char="•"/>
            </a:pPr>
            <a:r>
              <a:rPr lang="en-US" sz="447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Détection uniquement dans la partie supérieurE de l’image</a:t>
            </a:r>
          </a:p>
          <a:p>
            <a:pPr algn="l">
              <a:lnSpc>
                <a:spcPts val="4474"/>
              </a:lnSpc>
            </a:pPr>
          </a:p>
          <a:p>
            <a:pPr algn="l">
              <a:lnSpc>
                <a:spcPts val="4474"/>
              </a:lnSpc>
            </a:pPr>
            <a:r>
              <a:rPr lang="en-US" sz="447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TRAVAIL SUR LE Compromis performance-qualité</a:t>
            </a:r>
          </a:p>
          <a:p>
            <a:pPr algn="l">
              <a:lnSpc>
                <a:spcPts val="4474"/>
              </a:lnSpc>
            </a:pPr>
          </a:p>
          <a:p>
            <a:pPr algn="l">
              <a:lnSpc>
                <a:spcPts val="4474"/>
              </a:lnSpc>
            </a:pPr>
            <a:r>
              <a:rPr lang="en-US" sz="4474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RECHERCHES SUR L’ESPACE HSV ET SUR DU DEEP LEARNING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31507" y="9747250"/>
            <a:ext cx="656493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3594" y="1162050"/>
            <a:ext cx="15185693" cy="106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0"/>
              </a:lnSpc>
              <a:spcBef>
                <a:spcPct val="0"/>
              </a:spcBef>
            </a:pPr>
            <a:r>
              <a:rPr lang="en-US" sz="79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quelles stratégies pour optimiser ?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82195"/>
            <a:ext cx="16230600" cy="6322609"/>
          </a:xfrm>
          <a:custGeom>
            <a:avLst/>
            <a:gdLst/>
            <a:ahLst/>
            <a:cxnLst/>
            <a:rect r="r" b="b" t="t" l="l"/>
            <a:pathLst>
              <a:path h="6322609" w="16230600">
                <a:moveTo>
                  <a:pt x="0" y="0"/>
                </a:moveTo>
                <a:lnTo>
                  <a:pt x="16230600" y="0"/>
                </a:lnTo>
                <a:lnTo>
                  <a:pt x="16230600" y="6322610"/>
                </a:lnTo>
                <a:lnTo>
                  <a:pt x="0" y="632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31507" y="9747250"/>
            <a:ext cx="656493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32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18888"/>
            <a:ext cx="16230600" cy="7849225"/>
          </a:xfrm>
          <a:custGeom>
            <a:avLst/>
            <a:gdLst/>
            <a:ahLst/>
            <a:cxnLst/>
            <a:rect r="r" b="b" t="t" l="l"/>
            <a:pathLst>
              <a:path h="7849225" w="16230600">
                <a:moveTo>
                  <a:pt x="0" y="0"/>
                </a:moveTo>
                <a:lnTo>
                  <a:pt x="16230600" y="0"/>
                </a:lnTo>
                <a:lnTo>
                  <a:pt x="16230600" y="7849224"/>
                </a:lnTo>
                <a:lnTo>
                  <a:pt x="0" y="7849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31507" y="9747250"/>
            <a:ext cx="656493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33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93804" y="4839624"/>
            <a:ext cx="11500392" cy="347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Utilisation de capteurs de vitesse pour adapter la vitesse de rafraîchissement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Utilisation de calcul multi-thread pour accélérer le processus (module payant et non disponible à l’ENSTA Paris)</a:t>
            </a:r>
          </a:p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Utilisation d’autres systèmes de couleur (HSV)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-8345045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93704" y="1608455"/>
            <a:ext cx="1310059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75"/>
              </a:lnSpc>
              <a:spcBef>
                <a:spcPct val="0"/>
              </a:spcBef>
            </a:pPr>
            <a:r>
              <a:rPr lang="en-US" sz="937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Pour aller plus loin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08180" y="9747250"/>
            <a:ext cx="679820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34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62" r="0" b="-1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2793" y="1647825"/>
            <a:ext cx="13482413" cy="233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695"/>
              </a:lnSpc>
              <a:spcBef>
                <a:spcPct val="0"/>
              </a:spcBef>
            </a:pPr>
            <a:r>
              <a:rPr lang="en-US" sz="1941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Merci!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02793" y="4194145"/>
            <a:ext cx="13482413" cy="470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334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Sources :</a:t>
            </a:r>
          </a:p>
          <a:p>
            <a:pPr algn="l" marL="723002" indent="-361501" lvl="1">
              <a:lnSpc>
                <a:spcPts val="4688"/>
              </a:lnSpc>
              <a:buFont typeface="Arial"/>
              <a:buChar char="•"/>
            </a:pPr>
            <a:r>
              <a:rPr lang="en-US" sz="334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[1] Accidentologie et franchissement des feux au rouge (https://www.cerema.fr/system/files/documents/2020/08/note_accidents_et_franchissement_de_rouge_2005_cle47a6a1.pdf)</a:t>
            </a:r>
          </a:p>
          <a:p>
            <a:pPr algn="l" marL="723002" indent="-361501" lvl="1">
              <a:lnSpc>
                <a:spcPts val="4688"/>
              </a:lnSpc>
              <a:spcBef>
                <a:spcPct val="0"/>
              </a:spcBef>
              <a:buFont typeface="Arial"/>
              <a:buChar char="•"/>
            </a:pPr>
            <a:r>
              <a:rPr lang="en-US" sz="334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[2] Impact du contrôle automatisé feu rouge : Analyse des franchissements de feux rouges sur l’agglomération nantaise avant le déploiement de dispositifs de contrôle automatisé (HAL)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31507" y="9747250"/>
            <a:ext cx="656493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6350" y="6984580"/>
            <a:ext cx="15735300" cy="2273720"/>
            <a:chOff x="0" y="0"/>
            <a:chExt cx="4144277" cy="598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4276" cy="598840"/>
            </a:xfrm>
            <a:custGeom>
              <a:avLst/>
              <a:gdLst/>
              <a:ahLst/>
              <a:cxnLst/>
              <a:rect r="r" b="b" t="t" l="l"/>
              <a:pathLst>
                <a:path h="598840" w="4144276">
                  <a:moveTo>
                    <a:pt x="4144276" y="299420"/>
                  </a:moveTo>
                  <a:lnTo>
                    <a:pt x="3737876" y="0"/>
                  </a:lnTo>
                  <a:lnTo>
                    <a:pt x="3737876" y="203200"/>
                  </a:lnTo>
                  <a:lnTo>
                    <a:pt x="0" y="203200"/>
                  </a:lnTo>
                  <a:lnTo>
                    <a:pt x="0" y="395640"/>
                  </a:lnTo>
                  <a:lnTo>
                    <a:pt x="3737876" y="395640"/>
                  </a:lnTo>
                  <a:lnTo>
                    <a:pt x="3737876" y="598840"/>
                  </a:lnTo>
                  <a:lnTo>
                    <a:pt x="4144276" y="299420"/>
                  </a:lnTo>
                  <a:close/>
                </a:path>
              </a:pathLst>
            </a:custGeom>
            <a:solidFill>
              <a:srgbClr val="0F00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5575"/>
              <a:ext cx="4042677" cy="240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3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6350" y="1702435"/>
            <a:ext cx="15735300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96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ÉtapeS de notre projet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8529" y="6044007"/>
            <a:ext cx="4037290" cy="93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5"/>
              </a:lnSpc>
              <a:spcBef>
                <a:spcPct val="0"/>
              </a:spcBef>
            </a:pPr>
            <a:r>
              <a:rPr lang="en-US" sz="363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Conversion d’un espace de Couleur à un Autre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1240" y="5815899"/>
            <a:ext cx="4037290" cy="139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5"/>
              </a:lnSpc>
              <a:spcBef>
                <a:spcPct val="0"/>
              </a:spcBef>
            </a:pPr>
            <a:r>
              <a:rPr lang="en-US" sz="363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développement d’un utilitaire de Lecture d’images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24277" y="6272115"/>
            <a:ext cx="4037290" cy="48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5"/>
              </a:lnSpc>
              <a:spcBef>
                <a:spcPct val="0"/>
              </a:spcBef>
            </a:pPr>
            <a:r>
              <a:rPr lang="en-US" sz="363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DÉtection de Maxima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43651" y="6272115"/>
            <a:ext cx="4037290" cy="48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5"/>
              </a:lnSpc>
              <a:spcBef>
                <a:spcPct val="0"/>
              </a:spcBef>
            </a:pPr>
            <a:r>
              <a:rPr lang="en-US" sz="363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Filtrage des solutions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679884" y="7210220"/>
            <a:ext cx="0" cy="911220"/>
          </a:xfrm>
          <a:prstGeom prst="line">
            <a:avLst/>
          </a:prstGeom>
          <a:ln cap="flat" w="38100">
            <a:solidFill>
              <a:srgbClr val="0F00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6717174" y="7210220"/>
            <a:ext cx="0" cy="911220"/>
          </a:xfrm>
          <a:prstGeom prst="line">
            <a:avLst/>
          </a:prstGeom>
          <a:ln cap="flat" w="38100">
            <a:solidFill>
              <a:srgbClr val="0F00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0754464" y="7210220"/>
            <a:ext cx="0" cy="911220"/>
          </a:xfrm>
          <a:prstGeom prst="line">
            <a:avLst/>
          </a:prstGeom>
          <a:ln cap="flat" w="38100">
            <a:solidFill>
              <a:srgbClr val="0F00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4381346" y="7210220"/>
            <a:ext cx="0" cy="911220"/>
          </a:xfrm>
          <a:prstGeom prst="line">
            <a:avLst/>
          </a:prstGeom>
          <a:ln cap="flat" w="38100">
            <a:solidFill>
              <a:srgbClr val="0F00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8087975" y="9747250"/>
            <a:ext cx="2000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52822" y="0"/>
            <a:ext cx="5635178" cy="10274531"/>
          </a:xfrm>
          <a:custGeom>
            <a:avLst/>
            <a:gdLst/>
            <a:ahLst/>
            <a:cxnLst/>
            <a:rect r="r" b="b" t="t" l="l"/>
            <a:pathLst>
              <a:path h="10274531" w="5635178">
                <a:moveTo>
                  <a:pt x="0" y="0"/>
                </a:moveTo>
                <a:lnTo>
                  <a:pt x="5635178" y="0"/>
                </a:lnTo>
                <a:lnTo>
                  <a:pt x="5635178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76" t="0" r="-1077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1228" y="4153853"/>
            <a:ext cx="10263508" cy="213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75"/>
              </a:lnSpc>
              <a:spcBef>
                <a:spcPct val="0"/>
              </a:spcBef>
            </a:pPr>
            <a:r>
              <a:rPr lang="en-US" sz="817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Utilitaire de lecture et d’affichage d’images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87975" y="9734781"/>
            <a:ext cx="2000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73493" y="3069510"/>
            <a:ext cx="4602742" cy="131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506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Nous disposons d’une liste d’image composant une vidéo à 30 fps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47895" y="2567940"/>
            <a:ext cx="6945420" cy="54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4908" indent="-447454" lvl="1">
              <a:lnSpc>
                <a:spcPts val="4145"/>
              </a:lnSpc>
              <a:spcBef>
                <a:spcPct val="0"/>
              </a:spcBef>
              <a:buFont typeface="Arial"/>
              <a:buChar char="•"/>
            </a:pPr>
            <a:r>
              <a:rPr lang="en-US" sz="414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Lecture du flux d’images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90625"/>
            <a:ext cx="8692328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9600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Les fonctionnalités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73493" y="5142496"/>
            <a:ext cx="4602742" cy="131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506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Fonctionnalité bonus pour nous aider dans les prochaines étapes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47895" y="4640925"/>
            <a:ext cx="4602742" cy="54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4908" indent="-447454" lvl="1">
              <a:lnSpc>
                <a:spcPts val="4145"/>
              </a:lnSpc>
              <a:spcBef>
                <a:spcPct val="0"/>
              </a:spcBef>
              <a:buFont typeface="Arial"/>
              <a:buChar char="•"/>
            </a:pPr>
            <a:r>
              <a:rPr lang="en-US" sz="414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Lecture et Pause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73493" y="7219244"/>
            <a:ext cx="4602742" cy="131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506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Fonctionnalité bonus pour nous aider dans les prochaines étapes</a:t>
            </a:r>
            <a:r>
              <a:rPr lang="en-US" sz="2506">
                <a:solidFill>
                  <a:srgbClr val="0F00C6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6906" y="6713911"/>
            <a:ext cx="13039042" cy="55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4908" indent="-447454" lvl="1">
              <a:lnSpc>
                <a:spcPts val="4145"/>
              </a:lnSpc>
              <a:buFont typeface="Arial"/>
              <a:buChar char="•"/>
            </a:pPr>
            <a:r>
              <a:rPr lang="en-US" sz="414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Déplacement Dans la vidéo grâce auX flècheS Gauche/Droite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087975" y="9747250"/>
            <a:ext cx="2000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16906" y="8705342"/>
            <a:ext cx="13039042" cy="55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4908" indent="-447454" lvl="1">
              <a:lnSpc>
                <a:spcPts val="4145"/>
              </a:lnSpc>
              <a:buFont typeface="Arial"/>
              <a:buChar char="•"/>
            </a:pPr>
            <a:r>
              <a:rPr lang="en-US" sz="4145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personnalisation DES PARAMÈTRES DE CALCUL ET D’AFFICHAGE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1723" y="1028700"/>
            <a:ext cx="14824553" cy="8229600"/>
          </a:xfrm>
          <a:custGeom>
            <a:avLst/>
            <a:gdLst/>
            <a:ahLst/>
            <a:cxnLst/>
            <a:rect r="r" b="b" t="t" l="l"/>
            <a:pathLst>
              <a:path h="8229600" w="14824553">
                <a:moveTo>
                  <a:pt x="0" y="0"/>
                </a:moveTo>
                <a:lnTo>
                  <a:pt x="14824554" y="0"/>
                </a:lnTo>
                <a:lnTo>
                  <a:pt x="148245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87975" y="9747250"/>
            <a:ext cx="2000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36255" y="547103"/>
            <a:ext cx="12415490" cy="9192795"/>
          </a:xfrm>
          <a:custGeom>
            <a:avLst/>
            <a:gdLst/>
            <a:ahLst/>
            <a:cxnLst/>
            <a:rect r="r" b="b" t="t" l="l"/>
            <a:pathLst>
              <a:path h="9192795" w="12415490">
                <a:moveTo>
                  <a:pt x="0" y="0"/>
                </a:moveTo>
                <a:lnTo>
                  <a:pt x="12415490" y="0"/>
                </a:lnTo>
                <a:lnTo>
                  <a:pt x="12415490" y="9192794"/>
                </a:lnTo>
                <a:lnTo>
                  <a:pt x="0" y="919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87975" y="9747250"/>
            <a:ext cx="2000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881" y="1381917"/>
            <a:ext cx="14936238" cy="7523167"/>
          </a:xfrm>
          <a:custGeom>
            <a:avLst/>
            <a:gdLst/>
            <a:ahLst/>
            <a:cxnLst/>
            <a:rect r="r" b="b" t="t" l="l"/>
            <a:pathLst>
              <a:path h="7523167" w="14936238">
                <a:moveTo>
                  <a:pt x="0" y="0"/>
                </a:moveTo>
                <a:lnTo>
                  <a:pt x="14936238" y="0"/>
                </a:lnTo>
                <a:lnTo>
                  <a:pt x="14936238" y="7523166"/>
                </a:lnTo>
                <a:lnTo>
                  <a:pt x="0" y="752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87975" y="9747250"/>
            <a:ext cx="2000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F00C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DAF73I_xPWs</dc:identifier>
  <dcterms:modified xsi:type="dcterms:W3CDTF">2011-08-01T06:04:30Z</dcterms:modified>
  <cp:revision>1</cp:revision>
  <dc:title>Véhicule Intelligent</dc:title>
</cp:coreProperties>
</file>